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69" r:id="rId11"/>
    <p:sldId id="268" r:id="rId12"/>
    <p:sldId id="263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839" autoAdjust="0"/>
  </p:normalViewPr>
  <p:slideViewPr>
    <p:cSldViewPr>
      <p:cViewPr varScale="1">
        <p:scale>
          <a:sx n="75" d="100"/>
          <a:sy n="75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D633-2F9A-4C81-A8CC-BC80D70D11A5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5E800-A410-4BEE-ABEF-B0D3C723D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45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26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10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0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75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31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5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40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E800-A410-4BEE-ABEF-B0D3C723DD7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13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A2503-660E-4CF6-A215-700FAF6744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9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 b="1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956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Other text you might need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457200" y="6477000"/>
            <a:ext cx="8229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Telephone: (408) 971-9120  |  www.doubleknot.com  |  doubleknot@doubleknot.com | @</a:t>
              </a:r>
              <a:r>
                <a:rPr lang="en-US" sz="900" spc="100" baseline="0" dirty="0" err="1" smtClean="0">
                  <a:solidFill>
                    <a:schemeClr val="bg1">
                      <a:lumMod val="50000"/>
                    </a:schemeClr>
                  </a:solidFill>
                </a:rPr>
                <a:t>doubleknotinc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 |  © 2016 Doubleknot, Inc.</a:t>
              </a:r>
              <a:endParaRPr lang="en-US" sz="900" spc="100" baseline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Slide Title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71600"/>
            <a:ext cx="8229600" cy="5102352"/>
          </a:xfrm>
        </p:spPr>
        <p:txBody>
          <a:bodyPr/>
          <a:lstStyle>
            <a:lvl1pPr marL="0" indent="0">
              <a:buNone/>
              <a:defRPr baseline="0"/>
            </a:lvl1pPr>
            <a:lvl2pPr marL="576263" indent="-228600">
              <a:buFont typeface="Arial" panose="020B0604020202020204" pitchFamily="34" charset="0"/>
              <a:buChar char="•"/>
              <a:defRPr/>
            </a:lvl2pPr>
            <a:lvl4pPr marL="804863" indent="-228600">
              <a:defRPr sz="2400"/>
            </a:lvl4pPr>
            <a:lvl5pPr marL="1033463" indent="-228600"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228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Telephone: (408) 971-9120  |  www.doubleknot.com  |  doubleknot@doubleknot.com | @</a:t>
            </a:r>
            <a:r>
              <a:rPr kumimoji="0" lang="en-US" sz="900" b="0" i="0" u="none" strike="noStrike" kern="1200" cap="none" spc="10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doubleknotinc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|  © 2016 Doubleknot, </a:t>
            </a:r>
            <a:r>
              <a:rPr kumimoji="0" lang="en-US" sz="900" b="0" i="0" u="none" strike="noStrike" kern="1200" cap="none" spc="10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</a:t>
            </a:r>
            <a:endParaRPr kumimoji="0" lang="en-US" sz="900" b="0" i="0" u="none" strike="noStrike" kern="1200" cap="none" spc="10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716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3716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01136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01136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Doubleknot for Education Programs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6200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An Integrated Registrations </a:t>
            </a:r>
            <a:r>
              <a:rPr lang="en-US" sz="4000" dirty="0"/>
              <a:t>and </a:t>
            </a:r>
            <a:r>
              <a:rPr lang="en-US" sz="4000" dirty="0" smtClean="0"/>
              <a:t>Reservations Solution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Sales Station Mobile for iPad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457200" y="1295400"/>
            <a:ext cx="7696200" cy="5552420"/>
            <a:chOff x="457200" y="1295400"/>
            <a:chExt cx="7696200" cy="5552420"/>
          </a:xfrm>
        </p:grpSpPr>
        <p:sp>
          <p:nvSpPr>
            <p:cNvPr id="12" name="TextBox 11"/>
            <p:cNvSpPr txBox="1"/>
            <p:nvPr/>
          </p:nvSpPr>
          <p:spPr>
            <a:xfrm>
              <a:off x="457200" y="1295400"/>
              <a:ext cx="7696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100% mobile solution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" y="1752600"/>
              <a:ext cx="4414574" cy="2895600"/>
            </a:xfrm>
            <a:prstGeom prst="rect">
              <a:avLst/>
            </a:prstGeom>
            <a:noFill/>
          </p:spPr>
          <p:txBody>
            <a:bodyPr wrap="square" numCol="1" spcCol="0" rtlCol="0">
              <a:noAutofit/>
            </a:bodyPr>
            <a:lstStyle/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/>
                <a:t>Program and event registration</a:t>
              </a:r>
            </a:p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 smtClean="0"/>
                <a:t>Camp, class and event check-in</a:t>
              </a:r>
            </a:p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 smtClean="0"/>
                <a:t>Update registrations and collect  payment</a:t>
              </a:r>
            </a:p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 smtClean="0"/>
                <a:t>On-site merchandise sales</a:t>
              </a:r>
            </a:p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 smtClean="0"/>
                <a:t>Access to anything in Doubleknot</a:t>
              </a:r>
            </a:p>
            <a:p>
              <a:pPr marL="285750" indent="-171450">
                <a:buFont typeface="Arial" panose="020B0604020202020204" pitchFamily="34" charset="0"/>
                <a:buChar char="•"/>
              </a:pPr>
              <a:r>
                <a:rPr lang="en-US" sz="2400" dirty="0" smtClean="0"/>
                <a:t>Attendance, updates and new registrations/reservations automatically  recorded in Doubleknot </a:t>
              </a:r>
              <a:endParaRPr lang="en-US" sz="2400" dirty="0"/>
            </a:p>
            <a:p>
              <a:pPr marL="285750" lvl="1" indent="-171450">
                <a:buFont typeface="Arial" panose="020B0604020202020204" pitchFamily="34" charset="0"/>
                <a:buChar char="•"/>
              </a:pP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9600" y="4835843"/>
              <a:ext cx="7086600" cy="2011977"/>
            </a:xfrm>
            <a:prstGeom prst="rect">
              <a:avLst/>
            </a:prstGeom>
            <a:noFill/>
          </p:spPr>
          <p:txBody>
            <a:bodyPr wrap="square" numCol="1" spcCol="0" rtlCol="0">
              <a:noAutofit/>
            </a:bodyPr>
            <a:lstStyle/>
            <a:p>
              <a:pPr marL="114300"/>
              <a:endParaRPr lang="en-US" sz="2000" dirty="0" smtClean="0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774" y="1524000"/>
            <a:ext cx="4119826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5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Collect Payment and Update Registration On-Site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9248"/>
            <a:ext cx="8229600" cy="2435352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Enter data or scan the </a:t>
            </a:r>
            <a:r>
              <a:rPr lang="en-US" dirty="0"/>
              <a:t>receipt barcode to look up the registration 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Update the </a:t>
            </a:r>
            <a:r>
              <a:rPr lang="en-US" dirty="0" smtClean="0"/>
              <a:t>registration </a:t>
            </a:r>
            <a:endParaRPr lang="en-US" dirty="0"/>
          </a:p>
          <a:p>
            <a:pPr marL="1033463" lvl="1" indent="-457200">
              <a:buFont typeface="Courier New" panose="02070309020205020404" pitchFamily="49" charset="0"/>
              <a:buChar char="o"/>
            </a:pPr>
            <a:r>
              <a:rPr lang="en-US" dirty="0"/>
              <a:t>Add more people</a:t>
            </a:r>
          </a:p>
          <a:p>
            <a:pPr marL="1033463" lvl="1" indent="-457200">
              <a:buFont typeface="Courier New" panose="02070309020205020404" pitchFamily="49" charset="0"/>
              <a:buChar char="o"/>
            </a:pPr>
            <a:r>
              <a:rPr lang="en-US" dirty="0"/>
              <a:t>Add more items </a:t>
            </a:r>
            <a:r>
              <a:rPr lang="en-US" dirty="0" smtClean="0"/>
              <a:t>like after-care, T-shirts or an additional session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Add any unpaid balance to the cash register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Collect </a:t>
            </a:r>
            <a:r>
              <a:rPr lang="en-US" dirty="0" smtClean="0"/>
              <a:t>payment by credit </a:t>
            </a:r>
            <a:r>
              <a:rPr lang="en-US" dirty="0" err="1" smtClean="0"/>
              <a:t>cadr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Doubleknot database is automatically updated with correct </a:t>
            </a:r>
            <a:r>
              <a:rPr lang="en-US" dirty="0" smtClean="0"/>
              <a:t>payment, registration and attendance info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9" y="1066800"/>
            <a:ext cx="8945563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77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Training and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Initial </a:t>
            </a:r>
            <a:r>
              <a:rPr lang="en-US" dirty="0" smtClean="0"/>
              <a:t>training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Unlimited email and telephone support for trained staff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Configuration </a:t>
            </a:r>
            <a:r>
              <a:rPr lang="en-US" dirty="0" smtClean="0"/>
              <a:t>review of anything you set 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Interactive webinars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Online help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Blog and weekly newsletter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Important system updates through Twitter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2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8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Doubleknot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Designed specifically for admission-based nonprofits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Supports education programs, special events, memberships, fundraisers and ticketing with online, on-site and mobile solutions</a:t>
            </a:r>
          </a:p>
        </p:txBody>
      </p:sp>
      <p:sp>
        <p:nvSpPr>
          <p:cNvPr id="4" name="AutoShape 7" descr="Image result for children's discovery museum golden crescent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4" descr="Image result for zoo atlanta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20" descr="Image result for audubon society of rhode island log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990600" y="4267200"/>
            <a:ext cx="7010400" cy="1752600"/>
            <a:chOff x="990600" y="4267200"/>
            <a:chExt cx="7010400" cy="1752600"/>
          </a:xfrm>
        </p:grpSpPr>
        <p:pic>
          <p:nvPicPr>
            <p:cNvPr id="1041" name="Picture 17" descr="Smith The Kids' Play Place in the Park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00" y="5305425"/>
              <a:ext cx="1762125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7" name="Picture 23" descr="The Marine Mammal Center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262"/>
            <a:stretch/>
          </p:blipFill>
          <p:spPr bwMode="auto">
            <a:xfrm>
              <a:off x="5105400" y="5111002"/>
              <a:ext cx="1447800" cy="908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4267200"/>
              <a:ext cx="628650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 descr="https://getcaridaway.files.wordpress.com/2010/05/logo_nybg.gif?w=64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7187" y="4267200"/>
              <a:ext cx="952500" cy="923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7624" y="4267200"/>
              <a:ext cx="962025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7586" y="4267200"/>
              <a:ext cx="857250" cy="85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http://www.northmuseum.org/wp-content/themes/north_museum6/images/logo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2773" y="4267200"/>
              <a:ext cx="12192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s://www.museumoftherockies.org/assets/images/logo.pn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6438" y="5334000"/>
              <a:ext cx="123825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2496" y="5229225"/>
              <a:ext cx="952500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5422" y="5162550"/>
              <a:ext cx="828675" cy="85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9" name="Picture 25" descr="https://upload.wikimedia.org/wikipedia/en/6/67/Kansas_City_Zoo_logo.pn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9909" y="4267200"/>
              <a:ext cx="651091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7449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Modular Solutions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Choose the solutions you need: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Event management and </a:t>
            </a:r>
            <a:r>
              <a:rPr lang="en-US" sz="3000" dirty="0"/>
              <a:t>p</a:t>
            </a:r>
            <a:r>
              <a:rPr lang="en-US" sz="3000" dirty="0" smtClean="0"/>
              <a:t>rogram registration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Reservations management and facility rentals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Membership management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Online fundraising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Ticketing and admissions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1546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for Education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Manage everything </a:t>
            </a:r>
            <a:r>
              <a:rPr lang="en-US" sz="2800" dirty="0"/>
              <a:t>from a simple event to a complex program with different tracks and </a:t>
            </a:r>
            <a:r>
              <a:rPr lang="en-US" sz="2800" dirty="0" smtClean="0"/>
              <a:t>options</a:t>
            </a:r>
            <a:endParaRPr lang="en-US" sz="2800" dirty="0"/>
          </a:p>
          <a:p>
            <a:pPr marL="457200" lvl="1" indent="-457200"/>
            <a:r>
              <a:rPr lang="en-US" dirty="0"/>
              <a:t>Capacity </a:t>
            </a:r>
            <a:r>
              <a:rPr lang="en-US" dirty="0" smtClean="0"/>
              <a:t>management </a:t>
            </a:r>
            <a:r>
              <a:rPr lang="en-US" dirty="0"/>
              <a:t>and </a:t>
            </a:r>
            <a:r>
              <a:rPr lang="en-US" dirty="0" smtClean="0"/>
              <a:t>waitlists 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Required </a:t>
            </a:r>
            <a:r>
              <a:rPr lang="en-US" sz="2800" dirty="0" smtClean="0"/>
              <a:t>forms must be completed to submit </a:t>
            </a:r>
            <a:r>
              <a:rPr lang="en-US" sz="2800" dirty="0" smtClean="0"/>
              <a:t>registration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View registration and financial data at a glance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Print-at-home tickets, mobile tickets and check-in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Manage walk-ups and last-minute changes with Sales Station Mobile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16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Bookings and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Custom reservation process for every kind of booking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Online </a:t>
            </a:r>
            <a:r>
              <a:rPr lang="en-US" sz="2800" dirty="0" smtClean="0"/>
              <a:t>always-up-to-date </a:t>
            </a:r>
            <a:r>
              <a:rPr lang="en-US" sz="2800" dirty="0" smtClean="0"/>
              <a:t>availability </a:t>
            </a:r>
            <a:r>
              <a:rPr lang="en-US" sz="2800" dirty="0" smtClean="0"/>
              <a:t>calendar </a:t>
            </a:r>
            <a:r>
              <a:rPr lang="en-US" sz="2800" dirty="0" smtClean="0"/>
              <a:t>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</a:t>
            </a:r>
            <a:r>
              <a:rPr lang="en-US" sz="2800" dirty="0" smtClean="0"/>
              <a:t>et </a:t>
            </a:r>
            <a:r>
              <a:rPr lang="en-US" sz="2800" dirty="0" smtClean="0"/>
              <a:t>booking windows, blackout dates and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Create </a:t>
            </a:r>
            <a:r>
              <a:rPr lang="en-US" sz="2800" dirty="0" smtClean="0"/>
              <a:t>custom packages with optional add-ons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Status </a:t>
            </a:r>
            <a:r>
              <a:rPr lang="en-US" sz="2800" dirty="0" smtClean="0"/>
              <a:t>reports and administrative booking calendar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Accept </a:t>
            </a:r>
            <a:r>
              <a:rPr lang="en-US" sz="2800" dirty="0" smtClean="0"/>
              <a:t>outstanding payments and last-minute changes with Sales Station Mobile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Turnkey services</a:t>
            </a:r>
            <a:r>
              <a:rPr lang="en-US" sz="2800" dirty="0"/>
              <a:t>—Doubleknot will configure reservations to your specifications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909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Custom </a:t>
            </a:r>
            <a:r>
              <a:rPr lang="en-US" sz="3000" dirty="0" smtClean="0"/>
              <a:t>registration and purchase forms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Early discounts, late fees, and custom </a:t>
            </a:r>
            <a:r>
              <a:rPr lang="en-US" sz="3000" dirty="0" smtClean="0"/>
              <a:t>payment schedules </a:t>
            </a: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Discounts, promotions and member benefits</a:t>
            </a: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Integrated donation request at every checkout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Automatic and scheduled communications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Mobile </a:t>
            </a:r>
            <a:r>
              <a:rPr lang="en-US" sz="3000" dirty="0" smtClean="0"/>
              <a:t>registration and ticketing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Mobile check-in, changes and payments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Reporting and analytics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9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Automatic and </a:t>
            </a:r>
            <a:r>
              <a:rPr lang="en-US" sz="3200" dirty="0" smtClean="0"/>
              <a:t>Scheduled Communications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Automatic communications include:</a:t>
            </a:r>
          </a:p>
          <a:p>
            <a:pPr lvl="1"/>
            <a:r>
              <a:rPr lang="en-US" dirty="0" smtClean="0"/>
              <a:t>Confirmations and receipts with ticket link</a:t>
            </a:r>
          </a:p>
          <a:p>
            <a:pPr lvl="1"/>
            <a:r>
              <a:rPr lang="en-US" dirty="0" smtClean="0"/>
              <a:t>Group or individual tickets</a:t>
            </a:r>
          </a:p>
          <a:p>
            <a:pPr lvl="1"/>
            <a:r>
              <a:rPr lang="en-US" dirty="0" smtClean="0"/>
              <a:t>Scheduled event reminders</a:t>
            </a:r>
          </a:p>
          <a:p>
            <a:pPr lvl="1"/>
            <a:r>
              <a:rPr lang="en-US" dirty="0" smtClean="0"/>
              <a:t>Billing notifications</a:t>
            </a:r>
          </a:p>
          <a:p>
            <a:pPr lvl="1"/>
            <a:r>
              <a:rPr lang="en-US" dirty="0" smtClean="0"/>
              <a:t>Calendar updates</a:t>
            </a:r>
          </a:p>
          <a:p>
            <a:r>
              <a:rPr lang="en-US" b="1" dirty="0" smtClean="0"/>
              <a:t>Communications Center email: </a:t>
            </a:r>
          </a:p>
          <a:p>
            <a:pPr lvl="1"/>
            <a:r>
              <a:rPr lang="en-US" dirty="0" smtClean="0"/>
              <a:t>Send email to all registrants for any event, program or reservation</a:t>
            </a:r>
          </a:p>
          <a:p>
            <a:pPr lvl="1"/>
            <a:r>
              <a:rPr lang="en-US" dirty="0" smtClean="0"/>
              <a:t>Send targeted email to all the results of a saved query</a:t>
            </a:r>
          </a:p>
          <a:p>
            <a:pPr lvl="1"/>
            <a:r>
              <a:rPr lang="en-US" dirty="0" smtClean="0"/>
              <a:t>Newsletters and mailing lists</a:t>
            </a:r>
          </a:p>
          <a:p>
            <a:pPr lvl="1"/>
            <a:r>
              <a:rPr lang="en-US" dirty="0" smtClean="0"/>
              <a:t>Doubleknot follows all best practices and standards for volume email, and continually works with ISPs to ensure that we are a trusted email provider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9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Billing and Payment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Any </a:t>
            </a:r>
            <a:r>
              <a:rPr lang="en-US" dirty="0" smtClean="0"/>
              <a:t>registration and reservation can </a:t>
            </a:r>
            <a:r>
              <a:rPr lang="en-US" dirty="0"/>
              <a:t>accept online payments, offline payments or </a:t>
            </a:r>
            <a:r>
              <a:rPr lang="en-US" dirty="0" smtClean="0"/>
              <a:t>both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Easy </a:t>
            </a:r>
            <a:r>
              <a:rPr lang="en-US" dirty="0"/>
              <a:t>and secure payment by credit card, debit card, electronic </a:t>
            </a:r>
            <a:r>
              <a:rPr lang="en-US" dirty="0" smtClean="0"/>
              <a:t>check, PayPal Express and/or gift cards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Choice of providers</a:t>
            </a:r>
          </a:p>
          <a:p>
            <a:pPr marL="1033463" lvl="1" indent="-457200"/>
            <a:r>
              <a:rPr lang="en-US" dirty="0" smtClean="0"/>
              <a:t>Doubleknot’s turnkey </a:t>
            </a:r>
            <a:r>
              <a:rPr lang="en-US" dirty="0"/>
              <a:t>merchant </a:t>
            </a:r>
            <a:r>
              <a:rPr lang="en-US" dirty="0" smtClean="0"/>
              <a:t>services</a:t>
            </a:r>
            <a:endParaRPr lang="en-US" dirty="0"/>
          </a:p>
          <a:p>
            <a:pPr marL="1033463" lvl="1" indent="-457200"/>
            <a:r>
              <a:rPr lang="en-US" dirty="0" smtClean="0"/>
              <a:t>Payment </a:t>
            </a:r>
            <a:r>
              <a:rPr lang="en-US" dirty="0"/>
              <a:t>processor of your </a:t>
            </a:r>
            <a:r>
              <a:rPr lang="en-US" dirty="0" smtClean="0"/>
              <a:t>choice</a:t>
            </a:r>
            <a:endParaRPr lang="en-US" dirty="0"/>
          </a:p>
          <a:p>
            <a:pPr marL="1033463" lvl="1" indent="-457200"/>
            <a:r>
              <a:rPr lang="en-US" dirty="0"/>
              <a:t>Integration with our preferred merchant services </a:t>
            </a:r>
            <a:r>
              <a:rPr lang="en-US" dirty="0" smtClean="0"/>
              <a:t>vendor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Automatically apply membership discounts, early discounts or late fees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Payment schedules with automatic billing reminders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Payment adjustments and refund processing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Add or update registrations and collect payment anywhere</a:t>
            </a:r>
            <a:r>
              <a:rPr lang="en-US" dirty="0"/>
              <a:t> </a:t>
            </a:r>
            <a:r>
              <a:rPr lang="en-US" dirty="0" smtClean="0"/>
              <a:t>with Sales </a:t>
            </a:r>
            <a:r>
              <a:rPr lang="en-US" dirty="0"/>
              <a:t>Station </a:t>
            </a:r>
            <a:r>
              <a:rPr lang="en-US" dirty="0" smtClean="0"/>
              <a:t>mobile app </a:t>
            </a:r>
            <a:r>
              <a:rPr lang="en-US" dirty="0" smtClean="0"/>
              <a:t>for iPads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4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and Group Visit Check-in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Individual or group tickets for fastest check-in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Free </a:t>
            </a:r>
            <a:r>
              <a:rPr lang="en-US" dirty="0" smtClean="0"/>
              <a:t>check-in </a:t>
            </a:r>
            <a:r>
              <a:rPr lang="en-US" dirty="0" smtClean="0"/>
              <a:t>app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Sales Station Mobile </a:t>
            </a:r>
            <a:r>
              <a:rPr lang="en-US" dirty="0" smtClean="0"/>
              <a:t>app </a:t>
            </a:r>
            <a:endParaRPr lang="en-US" dirty="0"/>
          </a:p>
          <a:p>
            <a:pPr marL="1033463" lvl="1" indent="-457200"/>
            <a:r>
              <a:rPr lang="en-US" dirty="0" smtClean="0"/>
              <a:t>Check in attendees</a:t>
            </a:r>
          </a:p>
          <a:p>
            <a:pPr marL="1033463" lvl="1" indent="-457200"/>
            <a:r>
              <a:rPr lang="en-US" dirty="0" smtClean="0"/>
              <a:t>Update </a:t>
            </a:r>
            <a:r>
              <a:rPr lang="en-US" dirty="0"/>
              <a:t>registrations </a:t>
            </a:r>
          </a:p>
          <a:p>
            <a:pPr marL="1033463" lvl="1" indent="-457200"/>
            <a:r>
              <a:rPr lang="en-US" dirty="0"/>
              <a:t>Accept payment for outstanding balances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Attendance is </a:t>
            </a:r>
            <a:r>
              <a:rPr lang="en-US" dirty="0" smtClean="0"/>
              <a:t>automatically recorded in Doubleknot for reporting and </a:t>
            </a:r>
            <a:r>
              <a:rPr lang="en-US" dirty="0" smtClean="0"/>
              <a:t>analytics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784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New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NewPPTTemplate</Template>
  <TotalTime>191</TotalTime>
  <Words>578</Words>
  <Application>Microsoft Office PowerPoint</Application>
  <PresentationFormat>On-screen Show (4:3)</PresentationFormat>
  <Paragraphs>103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NewPPTTemplate</vt:lpstr>
      <vt:lpstr>Doubleknot for Education Programs</vt:lpstr>
      <vt:lpstr>About Doubleknot</vt:lpstr>
      <vt:lpstr>Modular Solutions </vt:lpstr>
      <vt:lpstr>Registration for Education Programs</vt:lpstr>
      <vt:lpstr>Bookings and Reservations</vt:lpstr>
      <vt:lpstr>Integrated Features</vt:lpstr>
      <vt:lpstr>Automatic and Scheduled Communications</vt:lpstr>
      <vt:lpstr>Billing and Payment Options</vt:lpstr>
      <vt:lpstr>Program and Group Visit Check-in</vt:lpstr>
      <vt:lpstr>Sales Station Mobile for iPad</vt:lpstr>
      <vt:lpstr>Collect Payment and Update Registration On-Site</vt:lpstr>
      <vt:lpstr>Comprehensive Training and Support</vt:lpstr>
      <vt:lpstr>DEMO</vt:lpstr>
      <vt:lpstr>Q &amp; 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Doubleknot for Education Programs</dc:title>
  <dc:creator>Elissa K Miller</dc:creator>
  <cp:lastModifiedBy>Elissa K Miller</cp:lastModifiedBy>
  <cp:revision>44</cp:revision>
  <dcterms:created xsi:type="dcterms:W3CDTF">2016-02-04T20:48:09Z</dcterms:created>
  <dcterms:modified xsi:type="dcterms:W3CDTF">2016-04-01T18:36:08Z</dcterms:modified>
</cp:coreProperties>
</file>